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1"/>
  </p:sldMasterIdLst>
  <p:notesMasterIdLst>
    <p:notesMasterId r:id="rId14"/>
  </p:notesMasterIdLst>
  <p:handoutMasterIdLst>
    <p:handoutMasterId r:id="rId15"/>
  </p:handoutMasterIdLst>
  <p:sldIdLst>
    <p:sldId id="353" r:id="rId2"/>
    <p:sldId id="342" r:id="rId3"/>
    <p:sldId id="343" r:id="rId4"/>
    <p:sldId id="344" r:id="rId5"/>
    <p:sldId id="352" r:id="rId6"/>
    <p:sldId id="345" r:id="rId7"/>
    <p:sldId id="346" r:id="rId8"/>
    <p:sldId id="347" r:id="rId9"/>
    <p:sldId id="348" r:id="rId10"/>
    <p:sldId id="349" r:id="rId11"/>
    <p:sldId id="351" r:id="rId12"/>
    <p:sldId id="350" r:id="rId13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9D"/>
    <a:srgbClr val="F5F5F5"/>
    <a:srgbClr val="E1FAFF"/>
    <a:srgbClr val="203251"/>
    <a:srgbClr val="024693"/>
    <a:srgbClr val="D6E352"/>
    <a:srgbClr val="B61C3E"/>
    <a:srgbClr val="10AFEF"/>
    <a:srgbClr val="E2F6FD"/>
    <a:srgbClr val="D5C9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430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1" d="100"/>
          <a:sy n="121" d="100"/>
        </p:scale>
        <p:origin x="37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5A19A78D-FCB1-46D2-A9AA-CBCE84DC47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74B44C6-B3C2-4CD9-A062-635A08921D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73020-F3DF-496F-8EB1-D6B238FA3CBE}" type="datetimeFigureOut">
              <a:rPr lang="de-DE" smtClean="0"/>
              <a:t>06.10.2025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70E2FE-9951-4B30-90F9-4B6BB73AEE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889F35D-0B28-4BF2-A295-DE61D888EB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E2659-9213-4EE4-96C3-BA776EBA8A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9906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D093A-81C3-4580-A34A-AA1617E65651}" type="datetimeFigureOut">
              <a:rPr lang="de-DE" smtClean="0"/>
              <a:t>06.10.2025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C55E7-9682-4A28-BAAE-05B4ACFF35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788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14E2B424-9E66-4B0D-B528-C07AB080D4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9537" y="556545"/>
            <a:ext cx="3295238" cy="720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37DCB42-0F6E-4C26-8C8C-5A10B3660F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358" y="1600199"/>
            <a:ext cx="4967642" cy="19097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E8711-FCD7-4D86-A8CF-F52B7DE77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358" y="3925693"/>
            <a:ext cx="4967642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407742-694E-4039-846B-5D86C2A51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11C2A-8CEC-4443-98E1-B95E1281AB80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04F7C1B-7925-4692-BC70-2579EFF9E148}"/>
              </a:ext>
            </a:extLst>
          </p:cNvPr>
          <p:cNvSpPr/>
          <p:nvPr userDrawn="1"/>
        </p:nvSpPr>
        <p:spPr>
          <a:xfrm>
            <a:off x="7318664" y="0"/>
            <a:ext cx="4873335" cy="6858000"/>
          </a:xfrm>
          <a:prstGeom prst="rect">
            <a:avLst/>
          </a:prstGeom>
          <a:solidFill>
            <a:srgbClr val="FF0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722A186B-CBBD-48E1-A32E-8495598AA221}"/>
              </a:ext>
            </a:extLst>
          </p:cNvPr>
          <p:cNvGrpSpPr/>
          <p:nvPr userDrawn="1"/>
        </p:nvGrpSpPr>
        <p:grpSpPr>
          <a:xfrm>
            <a:off x="2162359" y="5599512"/>
            <a:ext cx="4791611" cy="1121963"/>
            <a:chOff x="81726" y="5581455"/>
            <a:chExt cx="4791611" cy="1121963"/>
          </a:xfrm>
        </p:grpSpPr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C43A5DAA-5FBD-4903-BA97-F51E348E747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56749" y="5857140"/>
              <a:ext cx="1316588" cy="280800"/>
            </a:xfrm>
            <a:prstGeom prst="rect">
              <a:avLst/>
            </a:prstGeom>
          </p:spPr>
        </p:pic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BE22115D-8E83-49FB-8299-7FCA424EB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4036" y="5857140"/>
              <a:ext cx="1307254" cy="280800"/>
            </a:xfrm>
            <a:prstGeom prst="rect">
              <a:avLst/>
            </a:prstGeom>
          </p:spPr>
        </p:pic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61B424E3-03F2-447F-B1C9-38943CB2A2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982" y="5857140"/>
              <a:ext cx="1520595" cy="280800"/>
            </a:xfrm>
            <a:prstGeom prst="rect">
              <a:avLst/>
            </a:prstGeom>
          </p:spPr>
        </p:pic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D1236195-7082-4E03-8853-EEF9E67647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45280" y="6422618"/>
              <a:ext cx="1122487" cy="280800"/>
            </a:xfrm>
            <a:prstGeom prst="rect">
              <a:avLst/>
            </a:prstGeom>
          </p:spPr>
        </p:pic>
        <p:pic>
          <p:nvPicPr>
            <p:cNvPr id="15" name="Grafik 14">
              <a:extLst>
                <a:ext uri="{FF2B5EF4-FFF2-40B4-BE49-F238E27FC236}">
                  <a16:creationId xmlns:a16="http://schemas.microsoft.com/office/drawing/2014/main" id="{D969D9AA-140B-4442-86B7-4BD11AE618A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1775" y="6422618"/>
              <a:ext cx="2078046" cy="280800"/>
            </a:xfrm>
            <a:prstGeom prst="rect">
              <a:avLst/>
            </a:prstGeom>
          </p:spPr>
        </p:pic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2ED2ADA2-B7B0-4A5A-8B02-D7BB48386B70}"/>
                </a:ext>
              </a:extLst>
            </p:cNvPr>
            <p:cNvSpPr txBox="1"/>
            <p:nvPr userDrawn="1"/>
          </p:nvSpPr>
          <p:spPr>
            <a:xfrm>
              <a:off x="81726" y="5581455"/>
              <a:ext cx="115768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>
                  <a:solidFill>
                    <a:schemeClr val="bg1">
                      <a:lumMod val="50000"/>
                    </a:schemeClr>
                  </a:solidFill>
                </a:rPr>
                <a:t>Mit Unterstützung von:</a:t>
              </a:r>
            </a:p>
          </p:txBody>
        </p:sp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BD7CB5A4-5744-4A24-83F4-3116E04270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3228" y="6422618"/>
              <a:ext cx="552258" cy="280800"/>
            </a:xfrm>
            <a:prstGeom prst="rect">
              <a:avLst/>
            </a:prstGeom>
          </p:spPr>
        </p:pic>
      </p:grpSp>
      <p:pic>
        <p:nvPicPr>
          <p:cNvPr id="20" name="Grafik 19">
            <a:extLst>
              <a:ext uri="{FF2B5EF4-FFF2-40B4-BE49-F238E27FC236}">
                <a16:creationId xmlns:a16="http://schemas.microsoft.com/office/drawing/2014/main" id="{EA130559-256B-4000-81E6-D82FFCE5943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57" y="5821475"/>
            <a:ext cx="888287" cy="9000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6F696CA8-9D36-4F5C-8E8B-0EB4A18108F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584" y="5911475"/>
            <a:ext cx="50008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83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Überschrift + Text auf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43094FC3-BF7B-254A-A7D7-393E3ED7510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00839D"/>
          </a:solidFill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691854D7-7E3D-6B47-B9A0-1C0CE442AA78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3F3DC9D8-3401-A346-BB98-248B00104B6A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14" y="584200"/>
            <a:ext cx="10442574" cy="1043122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52E461-9D48-C842-A911-41C5CE54F2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4115177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Überschrift + Text auf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43094FC3-BF7B-254A-A7D7-393E3ED7510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203251"/>
          </a:solidFill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691854D7-7E3D-6B47-B9A0-1C0CE442AA78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3F3DC9D8-3401-A346-BB98-248B00104B6A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14" y="584200"/>
            <a:ext cx="10442574" cy="1043122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52E461-9D48-C842-A911-41C5CE54F2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980526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121F8FA-F72B-4C65-90F8-FED58C673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686" y="610452"/>
            <a:ext cx="9701882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40E1E039-C368-4386-931D-81AEBC7D9B19}"/>
              </a:ext>
            </a:extLst>
          </p:cNvPr>
          <p:cNvSpPr/>
          <p:nvPr userDrawn="1"/>
        </p:nvSpPr>
        <p:spPr>
          <a:xfrm>
            <a:off x="10730953" y="-21430"/>
            <a:ext cx="586333" cy="1031664"/>
          </a:xfrm>
          <a:prstGeom prst="roundRect">
            <a:avLst>
              <a:gd name="adj" fmla="val 4077"/>
            </a:avLst>
          </a:prstGeom>
          <a:solidFill>
            <a:srgbClr val="008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F9D54EC-07DF-4904-97C6-A42CFC505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0902" y="492339"/>
            <a:ext cx="469234" cy="42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204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F8BFB397-8211-453E-8276-15DA6B125E83}"/>
              </a:ext>
            </a:extLst>
          </p:cNvPr>
          <p:cNvSpPr/>
          <p:nvPr userDrawn="1"/>
        </p:nvSpPr>
        <p:spPr>
          <a:xfrm>
            <a:off x="10730953" y="-21430"/>
            <a:ext cx="586333" cy="1031664"/>
          </a:xfrm>
          <a:prstGeom prst="roundRect">
            <a:avLst>
              <a:gd name="adj" fmla="val 4077"/>
            </a:avLst>
          </a:prstGeom>
          <a:solidFill>
            <a:srgbClr val="008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874D8A6-BB32-4DFE-ADC2-69819F234D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0902" y="492339"/>
            <a:ext cx="469234" cy="42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178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8C5863CD-4F11-401C-865D-F7231DB7985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8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12" y="1773239"/>
            <a:ext cx="4933951" cy="106255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712" y="3217762"/>
            <a:ext cx="4933951" cy="30560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CCC723F-4829-4332-BF56-5B8ED3A54D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020" y="2682377"/>
            <a:ext cx="4764705" cy="43200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8CC62C8A-3951-45FA-BDF5-B87FB792E8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02" y="591594"/>
            <a:ext cx="3353822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493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Überschrif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77C41B82-98D7-44ED-9887-A297F3AB81EA}"/>
              </a:ext>
            </a:extLst>
          </p:cNvPr>
          <p:cNvSpPr/>
          <p:nvPr userDrawn="1"/>
        </p:nvSpPr>
        <p:spPr>
          <a:xfrm>
            <a:off x="10730953" y="-21430"/>
            <a:ext cx="586333" cy="1031664"/>
          </a:xfrm>
          <a:prstGeom prst="roundRect">
            <a:avLst>
              <a:gd name="adj" fmla="val 4077"/>
            </a:avLst>
          </a:prstGeom>
          <a:solidFill>
            <a:srgbClr val="008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14" y="584200"/>
            <a:ext cx="9182100" cy="9360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713" y="1773238"/>
            <a:ext cx="10442575" cy="45005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‹Nr.›</a:t>
            </a:fld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F2FA21F-04DF-47E3-BC7D-A204E4D546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0902" y="492339"/>
            <a:ext cx="469234" cy="42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1123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Überschrift +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12" y="584201"/>
            <a:ext cx="9804881" cy="11064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4712" y="1773238"/>
            <a:ext cx="4933951" cy="4500561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/>
            </a:lvl1pPr>
            <a:lvl2pPr>
              <a:defRPr sz="1400"/>
            </a:lvl2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3338" y="1773238"/>
            <a:ext cx="4933949" cy="4500561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/>
            </a:lvl1pPr>
            <a:lvl2pPr>
              <a:defRPr sz="1400"/>
            </a:lvl2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7C574670-1414-46DC-8860-7ED1AE3931DC}"/>
              </a:ext>
            </a:extLst>
          </p:cNvPr>
          <p:cNvSpPr/>
          <p:nvPr userDrawn="1"/>
        </p:nvSpPr>
        <p:spPr>
          <a:xfrm>
            <a:off x="10730953" y="-21430"/>
            <a:ext cx="586333" cy="1031664"/>
          </a:xfrm>
          <a:prstGeom prst="roundRect">
            <a:avLst>
              <a:gd name="adj" fmla="val 4077"/>
            </a:avLst>
          </a:prstGeom>
          <a:solidFill>
            <a:srgbClr val="008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7197DA7B-E571-4C8D-9789-C815A53FB3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0902" y="492339"/>
            <a:ext cx="469234" cy="42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58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Überschrif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3338" y="584200"/>
            <a:ext cx="3673475" cy="93625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3338" y="1773238"/>
            <a:ext cx="4933949" cy="4500561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/>
            </a:lvl1pPr>
            <a:lvl2pPr>
              <a:defRPr sz="1400"/>
            </a:lvl2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80415CE-698E-7647-BF22-0627D4C63CE9}"/>
              </a:ext>
            </a:extLst>
          </p:cNvPr>
          <p:cNvSpPr/>
          <p:nvPr userDrawn="1"/>
        </p:nvSpPr>
        <p:spPr>
          <a:xfrm>
            <a:off x="1" y="0"/>
            <a:ext cx="5808662" cy="6858000"/>
          </a:xfrm>
          <a:prstGeom prst="rect">
            <a:avLst/>
          </a:prstGeom>
          <a:solidFill>
            <a:srgbClr val="FF0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AF52F091-623C-4E53-B316-E28795DEF033}"/>
              </a:ext>
            </a:extLst>
          </p:cNvPr>
          <p:cNvSpPr/>
          <p:nvPr userDrawn="1"/>
        </p:nvSpPr>
        <p:spPr>
          <a:xfrm>
            <a:off x="10730953" y="-21430"/>
            <a:ext cx="586333" cy="1031664"/>
          </a:xfrm>
          <a:prstGeom prst="roundRect">
            <a:avLst>
              <a:gd name="adj" fmla="val 4077"/>
            </a:avLst>
          </a:prstGeom>
          <a:solidFill>
            <a:srgbClr val="008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E2B058E-D257-4921-AB97-554A95571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0902" y="492339"/>
            <a:ext cx="469234" cy="42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68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anzseitig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EA34227F-1DF1-3740-9299-6C8B85015CE3}"/>
              </a:ext>
            </a:extLst>
          </p:cNvPr>
          <p:cNvGrpSpPr/>
          <p:nvPr userDrawn="1"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A1F54024-4CE3-FF48-825F-25738A922E00}"/>
                </a:ext>
              </a:extLst>
            </p:cNvPr>
            <p:cNvSpPr/>
            <p:nvPr userDrawn="1"/>
          </p:nvSpPr>
          <p:spPr>
            <a:xfrm>
              <a:off x="10384971" y="0"/>
              <a:ext cx="1023258" cy="1052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2BEEB415-9C11-F646-9DDF-04AB2D138547}"/>
                </a:ext>
              </a:extLst>
            </p:cNvPr>
            <p:cNvSpPr/>
            <p:nvPr userDrawn="1"/>
          </p:nvSpPr>
          <p:spPr>
            <a:xfrm>
              <a:off x="0" y="0"/>
              <a:ext cx="12191999" cy="6858000"/>
            </a:xfrm>
            <a:prstGeom prst="rect">
              <a:avLst/>
            </a:prstGeom>
            <a:solidFill>
              <a:srgbClr val="FF00FF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83338" y="1773238"/>
            <a:ext cx="4933950" cy="4510531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 marL="0" indent="0" algn="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763B619-8191-4A5E-A1EF-1BC56C3D0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2" y="584201"/>
            <a:ext cx="10479088" cy="11064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07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+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/>
            </a:lvl1pPr>
            <a:lvl2pPr>
              <a:defRPr sz="1400"/>
            </a:lvl2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66DA1E6-3E97-4573-8CC8-B97A10FA3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351" y="595642"/>
            <a:ext cx="10515600" cy="1117987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1ECE6264-F4AD-49FB-963B-3511EF173A86}"/>
              </a:ext>
            </a:extLst>
          </p:cNvPr>
          <p:cNvSpPr/>
          <p:nvPr userDrawn="1"/>
        </p:nvSpPr>
        <p:spPr>
          <a:xfrm>
            <a:off x="10730953" y="-21430"/>
            <a:ext cx="586333" cy="1031664"/>
          </a:xfrm>
          <a:prstGeom prst="roundRect">
            <a:avLst>
              <a:gd name="adj" fmla="val 4077"/>
            </a:avLst>
          </a:prstGeom>
          <a:solidFill>
            <a:srgbClr val="008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7DC0E63-9AD6-4404-B370-031E7FB613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0902" y="492339"/>
            <a:ext cx="469234" cy="425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726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in Kreis +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43094FC3-BF7B-254A-A7D7-393E3ED7510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E1FAFF"/>
          </a:solidFill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691854D7-7E3D-6B47-B9A0-1C0CE442AA78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3F3DC9D8-3401-A346-BB98-248B00104B6A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0" name="Rechteck 9">
            <a:extLst>
              <a:ext uri="{FF2B5EF4-FFF2-40B4-BE49-F238E27FC236}">
                <a16:creationId xmlns:a16="http://schemas.microsoft.com/office/drawing/2014/main" id="{B4419DA1-E60E-B54F-A1AF-B4C160E41346}"/>
              </a:ext>
            </a:extLst>
          </p:cNvPr>
          <p:cNvSpPr/>
          <p:nvPr userDrawn="1"/>
        </p:nvSpPr>
        <p:spPr>
          <a:xfrm>
            <a:off x="1640092" y="1290025"/>
            <a:ext cx="1566454" cy="3939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5000" dirty="0">
                <a:solidFill>
                  <a:srgbClr val="203251"/>
                </a:solidFill>
                <a:latin typeface="Playfair Display" pitchFamily="2" charset="77"/>
              </a:rPr>
              <a:t>„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8188" y="584200"/>
            <a:ext cx="6769099" cy="5689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>
                <a:solidFill>
                  <a:srgbClr val="20325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EAE50C2-515D-B441-8643-FDC7EDEB8563}"/>
              </a:ext>
            </a:extLst>
          </p:cNvPr>
          <p:cNvSpPr/>
          <p:nvPr userDrawn="1"/>
        </p:nvSpPr>
        <p:spPr>
          <a:xfrm>
            <a:off x="874713" y="584200"/>
            <a:ext cx="3097212" cy="3097212"/>
          </a:xfrm>
          <a:prstGeom prst="ellipse">
            <a:avLst/>
          </a:prstGeom>
          <a:solidFill>
            <a:srgbClr val="FF00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744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+ Text auf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43094FC3-BF7B-254A-A7D7-393E3ED7510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E1FAFF"/>
          </a:solidFill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691854D7-7E3D-6B47-B9A0-1C0CE442AA78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3F3DC9D8-3401-A346-BB98-248B00104B6A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14" y="584200"/>
            <a:ext cx="10442574" cy="1043122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52E461-9D48-C842-A911-41C5CE54F2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/>
            </a:lvl1pPr>
            <a:lvl2pPr>
              <a:defRPr sz="1400"/>
            </a:lvl2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91849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Überschrift + Text auf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43094FC3-BF7B-254A-A7D7-393E3ED7510D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5F5F5"/>
          </a:solidFill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691854D7-7E3D-6B47-B9A0-1C0CE442AA78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3F3DC9D8-3401-A346-BB98-248B00104B6A}"/>
                </a:ext>
              </a:extLst>
            </p:cNvPr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14" y="584200"/>
            <a:ext cx="10442574" cy="1043122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52E461-9D48-C842-A911-41C5CE54F2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/>
            </a:lvl1pPr>
            <a:lvl2pPr>
              <a:defRPr sz="1400"/>
            </a:lvl2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96715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6F501E-0F81-4E4F-A329-9AD95A3458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11C2A-8CEC-4443-98E1-B95E1281AB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8661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24" r:id="rId9"/>
    <p:sldLayoutId id="2147483719" r:id="rId10"/>
    <p:sldLayoutId id="2147483723" r:id="rId11"/>
    <p:sldLayoutId id="2147483720" r:id="rId12"/>
    <p:sldLayoutId id="2147483721" r:id="rId13"/>
    <p:sldLayoutId id="214748372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83E715-6EBB-4418-B7B0-8DA832ED8E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Unternehmensexposé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46B5BBC-EC69-4A2F-956C-89BCDBF127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Unternehmensname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CEF3489-38B0-4BA7-93C2-3C4DBCBDC25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50"/>
          <a:stretch/>
        </p:blipFill>
        <p:spPr>
          <a:xfrm>
            <a:off x="7224358" y="0"/>
            <a:ext cx="4967642" cy="685800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B30F3975-82C8-4D1B-B397-7BA4AF984F9C}"/>
              </a:ext>
            </a:extLst>
          </p:cNvPr>
          <p:cNvSpPr txBox="1"/>
          <p:nvPr/>
        </p:nvSpPr>
        <p:spPr>
          <a:xfrm>
            <a:off x="7759338" y="1382485"/>
            <a:ext cx="2699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Hier können Sie ein Titelbild einfügen</a:t>
            </a:r>
          </a:p>
        </p:txBody>
      </p:sp>
    </p:spTree>
    <p:extLst>
      <p:ext uri="{BB962C8B-B14F-4D97-AF65-F5344CB8AC3E}">
        <p14:creationId xmlns:p14="http://schemas.microsoft.com/office/powerpoint/2010/main" val="1247104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0C5E1C-3AF3-4458-AD6D-420289398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verkauft werden soll - </a:t>
            </a:r>
            <a:r>
              <a:rPr lang="de-DE" dirty="0">
                <a:solidFill>
                  <a:srgbClr val="00839D"/>
                </a:solidFill>
              </a:rPr>
              <a:t>Unternehmensname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75EB7E-5FE7-470B-9901-103B8E3338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l">
              <a:spcBef>
                <a:spcPts val="600"/>
              </a:spcBef>
              <a:buNone/>
            </a:pPr>
            <a:r>
              <a:rPr lang="de-DE" b="1" cap="none" dirty="0"/>
              <a:t>Technische Anlagen und Maschinen 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/>
              <a:t> Bezeichnung (Baujahr) und Zustand</a:t>
            </a:r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>
                <a:solidFill>
                  <a:prstClr val="black"/>
                </a:solidFill>
              </a:rPr>
              <a:t> Bezeichnung (Baujahr) und Zustand</a:t>
            </a:r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>
                <a:solidFill>
                  <a:prstClr val="black"/>
                </a:solidFill>
              </a:rPr>
              <a:t> Bezeichnung (Baujahr) und Zustand</a:t>
            </a:r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endParaRPr lang="de-DE" cap="none" dirty="0"/>
          </a:p>
          <a:p>
            <a:pPr marL="0" indent="0" algn="l">
              <a:spcBef>
                <a:spcPts val="600"/>
              </a:spcBef>
              <a:buNone/>
            </a:pPr>
            <a:r>
              <a:rPr lang="de-DE" b="1" cap="none" dirty="0"/>
              <a:t>Betriebs- und Geschäftseinrichtung</a:t>
            </a:r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>
                <a:solidFill>
                  <a:prstClr val="black"/>
                </a:solidFill>
              </a:rPr>
              <a:t> Bezeichnung (Baujahr) und Zustand</a:t>
            </a:r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>
                <a:solidFill>
                  <a:prstClr val="black"/>
                </a:solidFill>
              </a:rPr>
              <a:t> Bezeichnung (Baujahr) und Zustand</a:t>
            </a:r>
          </a:p>
          <a:p>
            <a:pPr marL="0" indent="0">
              <a:spcBef>
                <a:spcPts val="600"/>
              </a:spcBef>
              <a:buClr>
                <a:prstClr val="black"/>
              </a:buClr>
              <a:buNone/>
            </a:pP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>
                <a:solidFill>
                  <a:prstClr val="black"/>
                </a:solidFill>
              </a:rPr>
              <a:t> Bezeichnung (Baujahr) und Zustand</a:t>
            </a:r>
            <a:endParaRPr lang="de-DE" cap="none" dirty="0"/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endParaRPr lang="de-DE" cap="non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122319-8D1F-418E-8F53-929C35ADB3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>
                <a:solidFill>
                  <a:srgbClr val="00839D"/>
                </a:solidFill>
              </a:rPr>
              <a:t>Hier können Sie Bilder einfügen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C44183C-0AA5-48CB-91AF-D03CB3C97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007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0C5E1C-3AF3-4458-AD6D-420289398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verkauft werden soll - </a:t>
            </a:r>
            <a:r>
              <a:rPr lang="de-DE" dirty="0">
                <a:solidFill>
                  <a:srgbClr val="00839D"/>
                </a:solidFill>
              </a:rPr>
              <a:t>Unternehmensname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75EB7E-5FE7-470B-9901-103B8E3338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r>
              <a:rPr lang="de-DE" b="1" cap="none" dirty="0">
                <a:solidFill>
                  <a:prstClr val="black"/>
                </a:solidFill>
              </a:rPr>
              <a:t>Materiallagerbestand</a:t>
            </a:r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>
                <a:solidFill>
                  <a:prstClr val="black"/>
                </a:solidFill>
              </a:rPr>
              <a:t> Bezeichnung (Baujahr) und Zustand</a:t>
            </a:r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endParaRPr lang="de-DE" dirty="0">
              <a:solidFill>
                <a:prstClr val="black"/>
              </a:solidFill>
            </a:endParaRPr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r>
              <a:rPr lang="de-DE" b="1" cap="none">
                <a:solidFill>
                  <a:prstClr val="black"/>
                </a:solidFill>
              </a:rPr>
              <a:t>Kundenstamm/(Wartungs-)Vertragsbestand</a:t>
            </a:r>
            <a:endParaRPr lang="de-DE" b="1" cap="none" dirty="0">
              <a:solidFill>
                <a:prstClr val="black"/>
              </a:solidFill>
            </a:endParaRPr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r>
              <a:rPr lang="de-DE" dirty="0">
                <a:solidFill>
                  <a:srgbClr val="00839D"/>
                </a:solidFill>
              </a:rPr>
              <a:t>XX</a:t>
            </a:r>
            <a:r>
              <a:rPr lang="de-DE" dirty="0">
                <a:solidFill>
                  <a:prstClr val="black"/>
                </a:solidFill>
              </a:rPr>
              <a:t> Bezeichnung</a:t>
            </a:r>
            <a:endParaRPr lang="de-DE" cap="none" dirty="0">
              <a:solidFill>
                <a:prstClr val="black"/>
              </a:solidFill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122319-8D1F-418E-8F53-929C35ADB3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>
                <a:solidFill>
                  <a:srgbClr val="00839D"/>
                </a:solidFill>
              </a:rPr>
              <a:t>Hier können Sie Bilder einfügen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C44183C-0AA5-48CB-91AF-D03CB3C97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5910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0C5E1C-3AF3-4458-AD6D-420289398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Übergabe - </a:t>
            </a:r>
            <a:r>
              <a:rPr lang="de-DE" dirty="0">
                <a:solidFill>
                  <a:srgbClr val="00839D"/>
                </a:solidFill>
              </a:rPr>
              <a:t>Unternehmensname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75EB7E-5FE7-470B-9901-103B8E3338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l">
              <a:spcBef>
                <a:spcPts val="600"/>
              </a:spcBef>
              <a:buNone/>
            </a:pPr>
            <a:r>
              <a:rPr lang="de-DE" b="1" dirty="0">
                <a:solidFill>
                  <a:prstClr val="black"/>
                </a:solidFill>
              </a:rPr>
              <a:t>Übergabezeitpunkt:</a:t>
            </a:r>
          </a:p>
          <a:p>
            <a:pPr marL="0" indent="0" algn="l">
              <a:spcBef>
                <a:spcPts val="600"/>
              </a:spcBef>
              <a:buNone/>
            </a:pPr>
            <a:endParaRPr lang="de-DE" b="1" cap="none" dirty="0">
              <a:solidFill>
                <a:prstClr val="black"/>
              </a:solidFill>
            </a:endParaRPr>
          </a:p>
          <a:p>
            <a:pPr marL="0" indent="0" algn="l">
              <a:spcBef>
                <a:spcPts val="600"/>
              </a:spcBef>
              <a:buNone/>
            </a:pPr>
            <a:r>
              <a:rPr lang="de-DE" b="1" cap="none" dirty="0">
                <a:solidFill>
                  <a:prstClr val="black"/>
                </a:solidFill>
              </a:rPr>
              <a:t>Gewünschte Zahlungsmodalität:</a:t>
            </a:r>
            <a:endParaRPr lang="de-DE" cap="none" dirty="0">
              <a:solidFill>
                <a:prstClr val="black"/>
              </a:solidFill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122319-8D1F-418E-8F53-929C35ADB3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olidFill>
                  <a:srgbClr val="00839D"/>
                </a:solidFill>
              </a:rPr>
              <a:t>Hier können Sie einen Text eingeben</a:t>
            </a:r>
          </a:p>
          <a:p>
            <a:pPr marL="0" indent="0">
              <a:buNone/>
            </a:pPr>
            <a:endParaRPr lang="de-DE" dirty="0">
              <a:solidFill>
                <a:srgbClr val="00839D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de-DE" dirty="0">
                <a:solidFill>
                  <a:srgbClr val="00839D"/>
                </a:solidFill>
              </a:rPr>
              <a:t>Einmalzahlung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DE" dirty="0">
                <a:solidFill>
                  <a:srgbClr val="00839D"/>
                </a:solidFill>
              </a:rPr>
              <a:t>Verpachtung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C44183C-0AA5-48CB-91AF-D03CB3C97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5305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CA5C06-C7A3-4335-BF49-53CCADDF7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Unternehmensprofil - </a:t>
            </a:r>
            <a:r>
              <a:rPr lang="de-DE" dirty="0">
                <a:solidFill>
                  <a:srgbClr val="00839D"/>
                </a:solidFill>
              </a:rPr>
              <a:t>Unternehmensname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699B39-2119-4784-BC3B-1A1D3D5758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Gründungsjahr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Branche</a:t>
            </a:r>
          </a:p>
          <a:p>
            <a:pPr marL="0" indent="0">
              <a:buNone/>
            </a:pPr>
            <a:r>
              <a:rPr lang="de-DE" dirty="0"/>
              <a:t>Rechtsform</a:t>
            </a:r>
          </a:p>
          <a:p>
            <a:pPr marL="0" indent="0">
              <a:buNone/>
            </a:pPr>
            <a:r>
              <a:rPr lang="de-DE" dirty="0"/>
              <a:t>Ø Jahresumsatz</a:t>
            </a:r>
          </a:p>
          <a:p>
            <a:pPr marL="0" indent="0">
              <a:buNone/>
            </a:pPr>
            <a:r>
              <a:rPr lang="de-DE" dirty="0"/>
              <a:t>Ø Jahresgewinn</a:t>
            </a:r>
          </a:p>
          <a:p>
            <a:pPr marL="0" indent="0">
              <a:buNone/>
            </a:pPr>
            <a:r>
              <a:rPr lang="de-DE" dirty="0"/>
              <a:t>Tätigkeits- und Absatzgebiet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440BA1E-050D-47CE-BBD6-466A36F303A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olidFill>
                  <a:srgbClr val="00839D"/>
                </a:solidFill>
              </a:rPr>
              <a:t>Bitte Text eingeben</a:t>
            </a:r>
          </a:p>
          <a:p>
            <a:pPr marL="0" indent="0">
              <a:buNone/>
            </a:pPr>
            <a:r>
              <a:rPr lang="de-DE" dirty="0">
                <a:solidFill>
                  <a:srgbClr val="00839D"/>
                </a:solidFill>
              </a:rPr>
              <a:t>Bitte Text eingeben</a:t>
            </a:r>
          </a:p>
          <a:p>
            <a:pPr marL="0" indent="0">
              <a:buNone/>
            </a:pPr>
            <a:r>
              <a:rPr lang="de-DE" dirty="0">
                <a:solidFill>
                  <a:srgbClr val="00839D"/>
                </a:solidFill>
              </a:rPr>
              <a:t>Bitte Text eingeben</a:t>
            </a:r>
          </a:p>
          <a:p>
            <a:pPr marL="0" indent="0">
              <a:buNone/>
            </a:pPr>
            <a:r>
              <a:rPr lang="de-DE" dirty="0">
                <a:solidFill>
                  <a:srgbClr val="00839D"/>
                </a:solidFill>
              </a:rPr>
              <a:t>Bitte Text eingeben</a:t>
            </a:r>
          </a:p>
          <a:p>
            <a:pPr marL="0" indent="0">
              <a:buNone/>
            </a:pPr>
            <a:r>
              <a:rPr lang="de-DE" dirty="0">
                <a:solidFill>
                  <a:srgbClr val="00839D"/>
                </a:solidFill>
              </a:rPr>
              <a:t>Bitte Text eingeben</a:t>
            </a:r>
          </a:p>
          <a:p>
            <a:pPr marL="0" indent="0">
              <a:buNone/>
            </a:pPr>
            <a:r>
              <a:rPr lang="de-DE" dirty="0">
                <a:solidFill>
                  <a:srgbClr val="00839D"/>
                </a:solidFill>
              </a:rPr>
              <a:t>Bitte Text eingeben</a:t>
            </a:r>
          </a:p>
          <a:p>
            <a:pPr marL="0" indent="0">
              <a:buNone/>
            </a:pPr>
            <a:endParaRPr lang="de-DE" dirty="0">
              <a:solidFill>
                <a:srgbClr val="00839D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CE64CC-960D-4B90-BB52-338619FC1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2875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CA5C06-C7A3-4335-BF49-53CCADDF7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Kundenstruktur - </a:t>
            </a:r>
            <a:r>
              <a:rPr lang="de-DE" dirty="0">
                <a:solidFill>
                  <a:srgbClr val="00839D"/>
                </a:solidFill>
              </a:rPr>
              <a:t>Unternehmensname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699B39-2119-4784-BC3B-1A1D3D5758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Privatkunden: </a:t>
            </a:r>
            <a:r>
              <a:rPr lang="de-DE" dirty="0">
                <a:solidFill>
                  <a:srgbClr val="00839D"/>
                </a:solidFill>
              </a:rPr>
              <a:t>XX</a:t>
            </a:r>
            <a:r>
              <a:rPr lang="de-DE" dirty="0"/>
              <a:t> % </a:t>
            </a:r>
          </a:p>
          <a:p>
            <a:pPr marL="0" indent="0">
              <a:buNone/>
            </a:pPr>
            <a:r>
              <a:rPr lang="de-DE" dirty="0"/>
              <a:t>Gewerbekunden </a:t>
            </a:r>
            <a:r>
              <a:rPr lang="de-DE" dirty="0">
                <a:solidFill>
                  <a:srgbClr val="00839D"/>
                </a:solidFill>
              </a:rPr>
              <a:t>XX</a:t>
            </a:r>
            <a:r>
              <a:rPr lang="de-DE" dirty="0"/>
              <a:t> %</a:t>
            </a:r>
          </a:p>
          <a:p>
            <a:pPr marL="0" indent="0">
              <a:buNone/>
            </a:pPr>
            <a:r>
              <a:rPr lang="de-DE" dirty="0"/>
              <a:t>Öffentliche </a:t>
            </a:r>
            <a:r>
              <a:rPr lang="de-DE" dirty="0">
                <a:solidFill>
                  <a:srgbClr val="00839D"/>
                </a:solidFill>
              </a:rPr>
              <a:t>XX</a:t>
            </a:r>
            <a:r>
              <a:rPr lang="de-DE" dirty="0"/>
              <a:t> % </a:t>
            </a:r>
          </a:p>
          <a:p>
            <a:pPr marL="0" indent="0">
              <a:buNone/>
            </a:pPr>
            <a:r>
              <a:rPr lang="de-DE" dirty="0"/>
              <a:t>geschätzter Stammkundenanteil </a:t>
            </a:r>
            <a:r>
              <a:rPr lang="de-DE" dirty="0">
                <a:solidFill>
                  <a:srgbClr val="00839D"/>
                </a:solidFill>
              </a:rPr>
              <a:t>XX</a:t>
            </a:r>
            <a:r>
              <a:rPr lang="de-DE" dirty="0"/>
              <a:t> % 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440BA1E-050D-47CE-BBD6-466A36F303A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olidFill>
                  <a:srgbClr val="00839D"/>
                </a:solidFill>
              </a:rPr>
              <a:t>Hier können Sie Bilder einfügen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DCE64CC-960D-4B90-BB52-338619FC1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313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ADADB7A-8346-4D4C-AF9A-AC22B259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Produkt- und Leistungsangebot - </a:t>
            </a:r>
            <a:r>
              <a:rPr lang="de-DE" dirty="0">
                <a:solidFill>
                  <a:srgbClr val="00839D"/>
                </a:solidFill>
              </a:rPr>
              <a:t>Unternehmensname</a:t>
            </a:r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4436274-8BA1-41A9-BEAE-D16A180E57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Produkt 1</a:t>
            </a:r>
          </a:p>
          <a:p>
            <a:r>
              <a:rPr lang="de-DE" dirty="0">
                <a:solidFill>
                  <a:srgbClr val="00839D"/>
                </a:solidFill>
              </a:rPr>
              <a:t>Kurzbeschreibung des Angebotes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C80B30-DB68-42EC-A32A-AF4874A8098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Produkt 2</a:t>
            </a:r>
          </a:p>
          <a:p>
            <a:r>
              <a:rPr lang="de-DE" dirty="0">
                <a:solidFill>
                  <a:srgbClr val="00839D"/>
                </a:solidFill>
              </a:rPr>
              <a:t>Kurzbeschreibung des Angebotes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96C914E-3F6A-4EA9-AA82-2F2C932EF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374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ADADB7A-8346-4D4C-AF9A-AC22B259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Produkt- und Leistungsangebot - </a:t>
            </a:r>
            <a:r>
              <a:rPr lang="de-DE" dirty="0">
                <a:solidFill>
                  <a:srgbClr val="00839D"/>
                </a:solidFill>
              </a:rPr>
              <a:t>Unternehmensname</a:t>
            </a:r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4436274-8BA1-41A9-BEAE-D16A180E57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Produkt 3</a:t>
            </a:r>
          </a:p>
          <a:p>
            <a:r>
              <a:rPr lang="de-DE" dirty="0">
                <a:solidFill>
                  <a:srgbClr val="00839D"/>
                </a:solidFill>
              </a:rPr>
              <a:t>Kurzbeschreibung des Angebotes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C80B30-DB68-42EC-A32A-AF4874A8098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Produkt 4</a:t>
            </a:r>
          </a:p>
          <a:p>
            <a:r>
              <a:rPr lang="de-DE" dirty="0">
                <a:solidFill>
                  <a:srgbClr val="00839D"/>
                </a:solidFill>
              </a:rPr>
              <a:t>Kurzbeschreibung des Angebotes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96C914E-3F6A-4EA9-AA82-2F2C932EF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2845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0498AA-4D2F-4833-AC49-556D340F2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Auftragsstruktur - </a:t>
            </a:r>
            <a:r>
              <a:rPr lang="de-DE" dirty="0">
                <a:solidFill>
                  <a:srgbClr val="00839D"/>
                </a:solidFill>
              </a:rPr>
              <a:t>Unternehmensname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9C8278-541E-4627-AC65-59DD433372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4712" y="1773238"/>
            <a:ext cx="5149016" cy="4500561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Entwicklungen des letzten Geschäftsquartals</a:t>
            </a:r>
            <a:br>
              <a:rPr lang="de-DE" b="1" dirty="0"/>
            </a:br>
            <a:endParaRPr lang="de-DE" b="1" dirty="0"/>
          </a:p>
          <a:p>
            <a:r>
              <a:rPr lang="de-DE" dirty="0"/>
              <a:t>Auftragsbestand:</a:t>
            </a:r>
            <a:br>
              <a:rPr lang="de-DE" dirty="0"/>
            </a:br>
            <a:r>
              <a:rPr lang="de-DE" dirty="0"/>
              <a:t>gestiegen, saison-/branchentypisch, gesunken</a:t>
            </a:r>
          </a:p>
          <a:p>
            <a:endParaRPr lang="de-DE" dirty="0"/>
          </a:p>
          <a:p>
            <a:r>
              <a:rPr lang="de-DE" dirty="0"/>
              <a:t>Ø Auftragsvorlaufzeit: </a:t>
            </a:r>
            <a:r>
              <a:rPr lang="de-DE" dirty="0">
                <a:solidFill>
                  <a:srgbClr val="00839D"/>
                </a:solidFill>
              </a:rPr>
              <a:t>Text</a:t>
            </a:r>
          </a:p>
          <a:p>
            <a:endParaRPr lang="de-DE" dirty="0">
              <a:solidFill>
                <a:srgbClr val="00839D"/>
              </a:solidFill>
            </a:endParaRPr>
          </a:p>
          <a:p>
            <a:r>
              <a:rPr lang="de-DE" dirty="0"/>
              <a:t>Ø Einkaufspreisentwicklung: </a:t>
            </a:r>
            <a:br>
              <a:rPr lang="de-DE" dirty="0"/>
            </a:br>
            <a:r>
              <a:rPr lang="de-DE" dirty="0"/>
              <a:t>gestiegen, unverändert, gesunken</a:t>
            </a:r>
          </a:p>
          <a:p>
            <a:endParaRPr lang="de-DE" dirty="0"/>
          </a:p>
          <a:p>
            <a:r>
              <a:rPr lang="de-DE" dirty="0"/>
              <a:t>Ø Verkaufspreisentwicklung: </a:t>
            </a:r>
            <a:br>
              <a:rPr lang="de-DE" dirty="0"/>
            </a:br>
            <a:r>
              <a:rPr lang="de-DE" dirty="0"/>
              <a:t>gestiegen, unverändert, gesunken</a:t>
            </a:r>
          </a:p>
          <a:p>
            <a:endParaRPr lang="de-DE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F9F1B29B-BA32-4E7F-BA04-D551F53FDA1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Einschätzung der zukünftigen Geschäfts- und Branchenentwicklung</a:t>
            </a:r>
          </a:p>
          <a:p>
            <a:r>
              <a:rPr lang="de-DE" dirty="0"/>
              <a:t>Geschäfts- und Marktentwicklung: verbessert, unverändert, sinkend</a:t>
            </a:r>
          </a:p>
          <a:p>
            <a:endParaRPr lang="de-DE" dirty="0"/>
          </a:p>
          <a:p>
            <a:r>
              <a:rPr lang="de-DE" dirty="0"/>
              <a:t>Ø Einkaufspreisentwicklung: </a:t>
            </a:r>
            <a:br>
              <a:rPr lang="de-DE" dirty="0"/>
            </a:br>
            <a:r>
              <a:rPr lang="de-DE" dirty="0"/>
              <a:t>steigend, gleich bleibend, sinkend</a:t>
            </a:r>
          </a:p>
          <a:p>
            <a:endParaRPr lang="de-DE" dirty="0"/>
          </a:p>
          <a:p>
            <a:r>
              <a:rPr lang="de-DE" dirty="0"/>
              <a:t>Ø Verkaufspreisentwicklung: </a:t>
            </a:r>
            <a:br>
              <a:rPr lang="de-DE" dirty="0"/>
            </a:br>
            <a:r>
              <a:rPr lang="de-DE" dirty="0"/>
              <a:t>steigend, gleich bleibend, sinkend</a:t>
            </a: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5B43475-2492-4782-8E58-5F48DA61D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77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80F05CC6-24AD-4AE2-A2AF-D0F0B2E82A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7049332"/>
              </p:ext>
            </p:extLst>
          </p:nvPr>
        </p:nvGraphicFramePr>
        <p:xfrm>
          <a:off x="838200" y="1825624"/>
          <a:ext cx="10515600" cy="411797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2322688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2354078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3376773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65033241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741256608"/>
                    </a:ext>
                  </a:extLst>
                </a:gridCol>
              </a:tblGrid>
              <a:tr h="792988">
                <a:tc>
                  <a:txBody>
                    <a:bodyPr/>
                    <a:lstStyle/>
                    <a:p>
                      <a:pPr algn="l"/>
                      <a:r>
                        <a:rPr lang="de-DE" sz="1600" dirty="0"/>
                        <a:t>Aufgabenbereich/ Tätigkeitsfeld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Anzahl Mitarbeiter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Ø Alter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Betriebszugehörigkeit in Jahren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Qualifikation/ Kommentar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0796314"/>
                  </a:ext>
                </a:extLst>
              </a:tr>
              <a:tr h="792988">
                <a:tc>
                  <a:txBody>
                    <a:bodyPr/>
                    <a:lstStyle/>
                    <a:p>
                      <a:pPr algn="l"/>
                      <a:r>
                        <a:rPr lang="de-DE" sz="1600" dirty="0"/>
                        <a:t>Geschäftsführung</a:t>
                      </a:r>
                      <a:r>
                        <a:rPr lang="de-DE" sz="1600" baseline="0" dirty="0"/>
                        <a:t> (Übergeber)</a:t>
                      </a:r>
                      <a:endParaRPr lang="de-DE" sz="1600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565678"/>
                  </a:ext>
                </a:extLst>
              </a:tr>
              <a:tr h="5077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Werkstatt/Fertigung</a:t>
                      </a:r>
                      <a:endParaRPr kumimoji="0" lang="de-D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491495"/>
                  </a:ext>
                </a:extLst>
              </a:tr>
              <a:tr h="5077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Montage/Service</a:t>
                      </a:r>
                      <a:endParaRPr lang="de-DE" sz="1600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642102"/>
                  </a:ext>
                </a:extLst>
              </a:tr>
              <a:tr h="5077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Büro/Verwaltung</a:t>
                      </a:r>
                      <a:endParaRPr lang="de-DE" sz="1600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868969"/>
                  </a:ext>
                </a:extLst>
              </a:tr>
              <a:tr h="507791">
                <a:tc>
                  <a:txBody>
                    <a:bodyPr/>
                    <a:lstStyle/>
                    <a:p>
                      <a:pPr algn="l"/>
                      <a:r>
                        <a:rPr kumimoji="0" lang="de-DE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Vertrieb</a:t>
                      </a:r>
                      <a:endParaRPr lang="de-DE" sz="1600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672460"/>
                  </a:ext>
                </a:extLst>
              </a:tr>
              <a:tr h="500835">
                <a:tc>
                  <a:txBody>
                    <a:bodyPr/>
                    <a:lstStyle/>
                    <a:p>
                      <a:pPr algn="l"/>
                      <a:r>
                        <a:rPr kumimoji="0" lang="de-DE" sz="16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Einkauf</a:t>
                      </a:r>
                      <a:endParaRPr lang="de-DE" sz="1600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512481"/>
                  </a:ext>
                </a:extLst>
              </a:tr>
            </a:tbl>
          </a:graphicData>
        </a:graphic>
      </p:graphicFrame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3D4AF29-0917-4EA9-B44E-33A963EB3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7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B3F1A7B-B9F6-43D9-ABD9-3DB3AF0E6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Mitarbeiterstruktur - </a:t>
            </a:r>
            <a:r>
              <a:rPr lang="de-DE" dirty="0">
                <a:solidFill>
                  <a:srgbClr val="00839D"/>
                </a:solidFill>
              </a:rPr>
              <a:t>Unternehmensname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5106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0C5E1C-3AF3-4458-AD6D-420289398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Betriebsstätte - </a:t>
            </a:r>
            <a:r>
              <a:rPr lang="de-DE" dirty="0">
                <a:solidFill>
                  <a:srgbClr val="00839D"/>
                </a:solidFill>
              </a:rPr>
              <a:t>Unternehmensname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75EB7E-5FE7-470B-9901-103B8E3338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l">
              <a:spcBef>
                <a:spcPts val="600"/>
              </a:spcBef>
              <a:buNone/>
            </a:pPr>
            <a:r>
              <a:rPr lang="de-DE" b="1" cap="none" dirty="0"/>
              <a:t>Betriebsstätte:</a:t>
            </a:r>
          </a:p>
          <a:p>
            <a:pPr algn="l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de-DE" cap="none" dirty="0"/>
              <a:t>befindet sich im Eigentum.</a:t>
            </a:r>
          </a:p>
          <a:p>
            <a:pPr algn="l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de-DE" cap="none" dirty="0"/>
              <a:t>ist angemietet.</a:t>
            </a:r>
          </a:p>
          <a:p>
            <a:pPr algn="l">
              <a:spcBef>
                <a:spcPts val="600"/>
              </a:spcBef>
            </a:pPr>
            <a:endParaRPr lang="de-DE" cap="none" dirty="0"/>
          </a:p>
          <a:p>
            <a:pPr marL="0" indent="0" algn="l">
              <a:spcBef>
                <a:spcPts val="600"/>
              </a:spcBef>
              <a:buNone/>
            </a:pPr>
            <a:r>
              <a:rPr lang="de-DE" b="1" cap="none" dirty="0"/>
              <a:t>Lagebeschreibung</a:t>
            </a:r>
            <a:r>
              <a:rPr lang="de-DE" cap="none" dirty="0"/>
              <a:t> 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Stadtzentrum, Hauptverkehrsstraße, ländlich…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Mietvertragsdauer: </a:t>
            </a:r>
            <a:r>
              <a:rPr lang="de-DE" dirty="0">
                <a:solidFill>
                  <a:srgbClr val="00839D"/>
                </a:solidFill>
              </a:rPr>
              <a:t>XX</a:t>
            </a:r>
            <a:r>
              <a:rPr lang="de-DE" cap="none" dirty="0"/>
              <a:t> Jahre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Verlängerungsoption: 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Grundstücksfläche: </a:t>
            </a:r>
            <a:r>
              <a:rPr lang="de-DE" dirty="0">
                <a:solidFill>
                  <a:srgbClr val="00839D"/>
                </a:solidFill>
              </a:rPr>
              <a:t>XX</a:t>
            </a:r>
            <a:r>
              <a:rPr lang="de-DE" cap="none" dirty="0"/>
              <a:t> m</a:t>
            </a:r>
            <a:r>
              <a:rPr lang="de-DE" cap="none" baseline="30000" dirty="0"/>
              <a:t>2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Parkplätze: 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Werkstatt/Werkhalle: </a:t>
            </a:r>
            <a:r>
              <a:rPr lang="de-DE" dirty="0">
                <a:solidFill>
                  <a:srgbClr val="00839D"/>
                </a:solidFill>
              </a:rPr>
              <a:t>XX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cap="none" dirty="0"/>
              <a:t>m</a:t>
            </a:r>
            <a:r>
              <a:rPr lang="de-DE" cap="none" baseline="30000" dirty="0"/>
              <a:t>2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Büro- und Sozialtrakt: </a:t>
            </a: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/>
              <a:t> m</a:t>
            </a:r>
            <a:r>
              <a:rPr lang="de-DE" cap="none" baseline="30000" dirty="0"/>
              <a:t>2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122319-8D1F-418E-8F53-929C35ADB3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>
                <a:solidFill>
                  <a:srgbClr val="00839D"/>
                </a:solidFill>
              </a:rPr>
              <a:t>Hier können Sie Bilder einfügen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C44183C-0AA5-48CB-91AF-D03CB3C97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9570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0C5E1C-3AF3-4458-AD6D-420289398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verkauft werden soll - </a:t>
            </a:r>
            <a:r>
              <a:rPr lang="de-DE" dirty="0">
                <a:solidFill>
                  <a:srgbClr val="00839D"/>
                </a:solidFill>
              </a:rPr>
              <a:t>Unternehmensname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75EB7E-5FE7-470B-9901-103B8E3338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l">
              <a:spcBef>
                <a:spcPts val="600"/>
              </a:spcBef>
              <a:buNone/>
            </a:pPr>
            <a:r>
              <a:rPr lang="de-DE" b="1" cap="none" dirty="0"/>
              <a:t>Grundstück: 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/>
              <a:t> m</a:t>
            </a:r>
            <a:r>
              <a:rPr lang="de-DE" cap="none" baseline="30000" dirty="0"/>
              <a:t>2</a:t>
            </a:r>
          </a:p>
          <a:p>
            <a:pPr marL="0" indent="0" algn="l">
              <a:spcBef>
                <a:spcPts val="600"/>
              </a:spcBef>
              <a:buNone/>
            </a:pPr>
            <a:endParaRPr lang="de-DE" baseline="30000" dirty="0"/>
          </a:p>
          <a:p>
            <a:pPr marL="0" indent="0" algn="l">
              <a:spcBef>
                <a:spcPts val="600"/>
              </a:spcBef>
              <a:buNone/>
            </a:pPr>
            <a:r>
              <a:rPr lang="de-DE" b="1" cap="none" dirty="0"/>
              <a:t>Gebäude: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Baujahr: 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Letzte Sanierung: 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Stockwerke:</a:t>
            </a:r>
            <a:r>
              <a:rPr lang="de-DE" cap="none" dirty="0">
                <a:solidFill>
                  <a:srgbClr val="00839D"/>
                </a:solidFill>
              </a:rPr>
              <a:t> XX</a:t>
            </a:r>
            <a:endParaRPr lang="de-DE" cap="none" dirty="0"/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Mietwohnungen (vermietet?): </a:t>
            </a: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/>
              <a:t> </a:t>
            </a:r>
          </a:p>
          <a:p>
            <a:pPr marL="0" indent="0" algn="l">
              <a:spcBef>
                <a:spcPts val="600"/>
              </a:spcBef>
              <a:buNone/>
            </a:pPr>
            <a:r>
              <a:rPr lang="de-DE" cap="none" dirty="0"/>
              <a:t>Verkaufsfläche: </a:t>
            </a: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/>
              <a:t> m</a:t>
            </a:r>
            <a:r>
              <a:rPr lang="de-DE" cap="none" baseline="30000" dirty="0"/>
              <a:t>2</a:t>
            </a:r>
            <a:r>
              <a:rPr lang="de-DE" cap="none" dirty="0"/>
              <a:t> </a:t>
            </a:r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r>
              <a:rPr lang="de-DE" cap="none" dirty="0">
                <a:solidFill>
                  <a:prstClr val="black"/>
                </a:solidFill>
              </a:rPr>
              <a:t>Lagerfläche: </a:t>
            </a: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>
                <a:solidFill>
                  <a:prstClr val="black"/>
                </a:solidFill>
              </a:rPr>
              <a:t> m</a:t>
            </a:r>
            <a:r>
              <a:rPr lang="de-DE" cap="none" baseline="30000" dirty="0">
                <a:solidFill>
                  <a:prstClr val="black"/>
                </a:solidFill>
              </a:rPr>
              <a:t>2</a:t>
            </a:r>
            <a:r>
              <a:rPr lang="de-DE" cap="none" dirty="0">
                <a:solidFill>
                  <a:prstClr val="black"/>
                </a:solidFill>
              </a:rPr>
              <a:t> </a:t>
            </a:r>
          </a:p>
          <a:p>
            <a:pPr marL="0" lvl="0" indent="0" algn="l">
              <a:spcBef>
                <a:spcPts val="600"/>
              </a:spcBef>
              <a:buClr>
                <a:prstClr val="black"/>
              </a:buClr>
              <a:buNone/>
            </a:pPr>
            <a:r>
              <a:rPr lang="de-DE" cap="none" dirty="0">
                <a:solidFill>
                  <a:prstClr val="black"/>
                </a:solidFill>
              </a:rPr>
              <a:t>Werkstatt/Werkhalle: </a:t>
            </a:r>
            <a:r>
              <a:rPr lang="de-DE" cap="none" dirty="0">
                <a:solidFill>
                  <a:srgbClr val="00839D"/>
                </a:solidFill>
              </a:rPr>
              <a:t>XX</a:t>
            </a:r>
            <a:r>
              <a:rPr lang="de-DE" cap="none" dirty="0">
                <a:solidFill>
                  <a:prstClr val="black"/>
                </a:solidFill>
              </a:rPr>
              <a:t> m</a:t>
            </a:r>
            <a:r>
              <a:rPr lang="de-DE" cap="none" baseline="30000" dirty="0">
                <a:solidFill>
                  <a:prstClr val="black"/>
                </a:solidFill>
              </a:rPr>
              <a:t>2</a:t>
            </a:r>
            <a:r>
              <a:rPr lang="de-DE" cap="none" dirty="0">
                <a:solidFill>
                  <a:prstClr val="black"/>
                </a:solidFill>
              </a:rPr>
              <a:t> </a:t>
            </a:r>
            <a:endParaRPr lang="de-DE" cap="non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122319-8D1F-418E-8F53-929C35ADB3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>
                <a:solidFill>
                  <a:srgbClr val="00839D"/>
                </a:solidFill>
              </a:rPr>
              <a:t>Hier können Sie Bilder einfügen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C44183C-0AA5-48CB-91AF-D03CB3C97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DCF6B-EE3C-AA44-80A3-5DE5BECB4B54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7910310"/>
      </p:ext>
    </p:extLst>
  </p:cSld>
  <p:clrMapOvr>
    <a:masterClrMapping/>
  </p:clrMapOvr>
</p:sld>
</file>

<file path=ppt/theme/theme1.xml><?xml version="1.0" encoding="utf-8"?>
<a:theme xmlns:a="http://schemas.openxmlformats.org/drawingml/2006/main" name="BMV">
  <a:themeElements>
    <a:clrScheme name="Benutzerdefiniert 1">
      <a:dk1>
        <a:srgbClr val="000000"/>
      </a:dk1>
      <a:lt1>
        <a:srgbClr val="FFFFFF"/>
      </a:lt1>
      <a:dk2>
        <a:srgbClr val="00839D"/>
      </a:dk2>
      <a:lt2>
        <a:srgbClr val="F5F5F5"/>
      </a:lt2>
      <a:accent1>
        <a:srgbClr val="FFFFFF"/>
      </a:accent1>
      <a:accent2>
        <a:srgbClr val="F5F5F5"/>
      </a:accent2>
      <a:accent3>
        <a:srgbClr val="E1FAFF"/>
      </a:accent3>
      <a:accent4>
        <a:srgbClr val="00839D"/>
      </a:accent4>
      <a:accent5>
        <a:srgbClr val="203251"/>
      </a:accent5>
      <a:accent6>
        <a:srgbClr val="000000"/>
      </a:accent6>
      <a:hlink>
        <a:srgbClr val="00839D"/>
      </a:hlink>
      <a:folHlink>
        <a:srgbClr val="00839D"/>
      </a:folHlink>
    </a:clrScheme>
    <a:fontScheme name="Benutzerdefiniert 1">
      <a:majorFont>
        <a:latin typeface="Segoe UI Black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AE5AE7FC-E26F-46F9-A6AB-353D2FDAF701}" vid="{528B62B6-E92A-4F1F-B0A0-3CB93F2A4A1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BMV_MBG_Mastervorlage</Template>
  <TotalTime>0</TotalTime>
  <Words>403</Words>
  <Application>Microsoft Office PowerPoint</Application>
  <PresentationFormat>Breitbild</PresentationFormat>
  <Paragraphs>123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Playfair Display</vt:lpstr>
      <vt:lpstr>Segoe UI Black</vt:lpstr>
      <vt:lpstr>BMV</vt:lpstr>
      <vt:lpstr>Unternehmensexposé</vt:lpstr>
      <vt:lpstr>Unternehmensprofil - Unternehmensname</vt:lpstr>
      <vt:lpstr>Kundenstruktur - Unternehmensname</vt:lpstr>
      <vt:lpstr>Produkt- und Leistungsangebot - Unternehmensname</vt:lpstr>
      <vt:lpstr>Produkt- und Leistungsangebot - Unternehmensname</vt:lpstr>
      <vt:lpstr>Auftragsstruktur - Unternehmensname</vt:lpstr>
      <vt:lpstr>Mitarbeiterstruktur - Unternehmensname</vt:lpstr>
      <vt:lpstr>Betriebsstätte - Unternehmensname</vt:lpstr>
      <vt:lpstr>Was verkauft werden soll - Unternehmensname</vt:lpstr>
      <vt:lpstr>Was verkauft werden soll - Unternehmensname</vt:lpstr>
      <vt:lpstr>Was verkauft werden soll - Unternehmensname</vt:lpstr>
      <vt:lpstr>Übergabe - Unternehmensname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Messe  We Are UKBEN</dc:title>
  <dc:creator>Lisa Möller</dc:creator>
  <cp:lastModifiedBy>Lisa Möller</cp:lastModifiedBy>
  <cp:revision>189</cp:revision>
  <dcterms:created xsi:type="dcterms:W3CDTF">2023-06-05T13:53:37Z</dcterms:created>
  <dcterms:modified xsi:type="dcterms:W3CDTF">2025-10-06T12:02:49Z</dcterms:modified>
</cp:coreProperties>
</file>